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0"/>
  </p:notesMasterIdLst>
  <p:handoutMasterIdLst>
    <p:handoutMasterId r:id="rId41"/>
  </p:handoutMasterIdLst>
  <p:sldIdLst>
    <p:sldId id="288" r:id="rId8"/>
    <p:sldId id="414" r:id="rId9"/>
    <p:sldId id="415" r:id="rId10"/>
    <p:sldId id="408" r:id="rId11"/>
    <p:sldId id="409" r:id="rId12"/>
    <p:sldId id="413" r:id="rId13"/>
    <p:sldId id="411" r:id="rId14"/>
    <p:sldId id="412" r:id="rId15"/>
    <p:sldId id="416" r:id="rId16"/>
    <p:sldId id="290" r:id="rId17"/>
    <p:sldId id="292" r:id="rId18"/>
    <p:sldId id="293" r:id="rId19"/>
    <p:sldId id="294" r:id="rId20"/>
    <p:sldId id="418" r:id="rId21"/>
    <p:sldId id="417" r:id="rId22"/>
    <p:sldId id="420" r:id="rId23"/>
    <p:sldId id="421" r:id="rId24"/>
    <p:sldId id="438" r:id="rId25"/>
    <p:sldId id="439" r:id="rId26"/>
    <p:sldId id="440" r:id="rId27"/>
    <p:sldId id="441" r:id="rId28"/>
    <p:sldId id="427" r:id="rId29"/>
    <p:sldId id="426" r:id="rId30"/>
    <p:sldId id="428" r:id="rId31"/>
    <p:sldId id="429" r:id="rId32"/>
    <p:sldId id="431" r:id="rId33"/>
    <p:sldId id="432" r:id="rId34"/>
    <p:sldId id="422" r:id="rId35"/>
    <p:sldId id="433" r:id="rId36"/>
    <p:sldId id="436" r:id="rId37"/>
    <p:sldId id="435" r:id="rId38"/>
    <p:sldId id="395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106AD-A8C6-44F3-B0B8-3C11C3663297}" v="9" dt="2024-04-18T07:15:50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28" y="5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56a88eee-ec65-40f9-8642-be59fd24ba9b" providerId="ADAL" clId="{D86106AD-A8C6-44F3-B0B8-3C11C3663297}"/>
    <pc:docChg chg="undo redo custSel addSld delSld modSld sldOrd">
      <pc:chgData name="Takaaki Masaki" userId="56a88eee-ec65-40f9-8642-be59fd24ba9b" providerId="ADAL" clId="{D86106AD-A8C6-44F3-B0B8-3C11C3663297}" dt="2024-04-18T07:20:16.011" v="224" actId="47"/>
      <pc:docMkLst>
        <pc:docMk/>
      </pc:docMkLst>
      <pc:sldChg chg="modSp del mod">
        <pc:chgData name="Takaaki Masaki" userId="56a88eee-ec65-40f9-8642-be59fd24ba9b" providerId="ADAL" clId="{D86106AD-A8C6-44F3-B0B8-3C11C3663297}" dt="2024-04-18T05:36:29.960" v="59" actId="47"/>
        <pc:sldMkLst>
          <pc:docMk/>
          <pc:sldMk cId="2539712035" sldId="256"/>
        </pc:sldMkLst>
        <pc:spChg chg="mod">
          <ac:chgData name="Takaaki Masaki" userId="56a88eee-ec65-40f9-8642-be59fd24ba9b" providerId="ADAL" clId="{D86106AD-A8C6-44F3-B0B8-3C11C3663297}" dt="2024-04-18T05:33:44.838" v="5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63020870" sldId="2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61101582" sldId="26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553589282" sldId="26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126581259" sldId="2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4667375" sldId="26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861721" sldId="2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156061048" sldId="26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1976269" sldId="26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01022434" sldId="26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2278478" sldId="268"/>
        </pc:sldMkLst>
      </pc:sldChg>
      <pc:sldChg chg="modSp mod">
        <pc:chgData name="Takaaki Masaki" userId="56a88eee-ec65-40f9-8642-be59fd24ba9b" providerId="ADAL" clId="{D86106AD-A8C6-44F3-B0B8-3C11C3663297}" dt="2024-04-18T05:36:38.187" v="67" actId="20577"/>
        <pc:sldMkLst>
          <pc:docMk/>
          <pc:sldMk cId="622223919" sldId="288"/>
        </pc:sldMkLst>
        <pc:spChg chg="mod">
          <ac:chgData name="Takaaki Masaki" userId="56a88eee-ec65-40f9-8642-be59fd24ba9b" providerId="ADAL" clId="{D86106AD-A8C6-44F3-B0B8-3C11C3663297}" dt="2024-04-18T05:36:38.187" v="67" actId="20577"/>
          <ac:spMkLst>
            <pc:docMk/>
            <pc:sldMk cId="622223919" sldId="288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01364146" sldId="32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18405635" sldId="3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41046725" sldId="3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601593105" sldId="36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35072265" sldId="37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9973314" sldId="37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937766100" sldId="37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8660637" sldId="37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433455799" sldId="37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67304454" sldId="40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918255432" sldId="40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4624480" sldId="40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252220005" sldId="40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49357860" sldId="40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17640329" sldId="40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29038993" sldId="40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65743482" sldId="407"/>
        </pc:sldMkLst>
      </pc:sldChg>
      <pc:sldChg chg="modSp mod">
        <pc:chgData name="Takaaki Masaki" userId="56a88eee-ec65-40f9-8642-be59fd24ba9b" providerId="ADAL" clId="{D86106AD-A8C6-44F3-B0B8-3C11C3663297}" dt="2024-04-18T05:37:05.310" v="68" actId="14100"/>
        <pc:sldMkLst>
          <pc:docMk/>
          <pc:sldMk cId="4251493382" sldId="408"/>
        </pc:sldMkLst>
        <pc:spChg chg="mod">
          <ac:chgData name="Takaaki Masaki" userId="56a88eee-ec65-40f9-8642-be59fd24ba9b" providerId="ADAL" clId="{D86106AD-A8C6-44F3-B0B8-3C11C3663297}" dt="2024-04-18T05:37:05.310" v="68" actId="14100"/>
          <ac:spMkLst>
            <pc:docMk/>
            <pc:sldMk cId="4251493382" sldId="408"/>
            <ac:spMk id="3" creationId="{35687254-75A8-3D93-A988-32C7B33F1C6E}"/>
          </ac:spMkLst>
        </pc:spChg>
      </pc:sldChg>
      <pc:sldChg chg="ord">
        <pc:chgData name="Takaaki Masaki" userId="56a88eee-ec65-40f9-8642-be59fd24ba9b" providerId="ADAL" clId="{D86106AD-A8C6-44F3-B0B8-3C11C3663297}" dt="2024-04-18T07:20:01.803" v="223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D86106AD-A8C6-44F3-B0B8-3C11C3663297}" dt="2024-04-18T07:20:16.011" v="224" actId="47"/>
        <pc:sldMkLst>
          <pc:docMk/>
          <pc:sldMk cId="4052735160" sldId="410"/>
        </pc:sldMkLst>
      </pc:sldChg>
      <pc:sldChg chg="modSp mod">
        <pc:chgData name="Takaaki Masaki" userId="56a88eee-ec65-40f9-8642-be59fd24ba9b" providerId="ADAL" clId="{D86106AD-A8C6-44F3-B0B8-3C11C3663297}" dt="2024-04-18T07:15:17.376" v="217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D86106AD-A8C6-44F3-B0B8-3C11C3663297}" dt="2024-04-18T07:15:17.376" v="217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addSp delSp modSp add mod">
        <pc:chgData name="Takaaki Masaki" userId="56a88eee-ec65-40f9-8642-be59fd24ba9b" providerId="ADAL" clId="{D86106AD-A8C6-44F3-B0B8-3C11C3663297}" dt="2024-04-18T05:40:08.803" v="137" actId="20577"/>
        <pc:sldMkLst>
          <pc:docMk/>
          <pc:sldMk cId="586605969" sldId="414"/>
        </pc:sldMkLst>
        <pc:spChg chg="mod">
          <ac:chgData name="Takaaki Masaki" userId="56a88eee-ec65-40f9-8642-be59fd24ba9b" providerId="ADAL" clId="{D86106AD-A8C6-44F3-B0B8-3C11C3663297}" dt="2024-04-18T05:40:08.803" v="137" actId="20577"/>
          <ac:spMkLst>
            <pc:docMk/>
            <pc:sldMk cId="586605969" sldId="414"/>
            <ac:spMk id="2" creationId="{18772FE0-9CC7-8E4F-A04D-DFD4A2C11F45}"/>
          </ac:spMkLst>
        </pc:spChg>
        <pc:spChg chg="del">
          <ac:chgData name="Takaaki Masaki" userId="56a88eee-ec65-40f9-8642-be59fd24ba9b" providerId="ADAL" clId="{D86106AD-A8C6-44F3-B0B8-3C11C3663297}" dt="2024-04-18T05:37:52.452" v="97" actId="478"/>
          <ac:spMkLst>
            <pc:docMk/>
            <pc:sldMk cId="586605969" sldId="414"/>
            <ac:spMk id="3" creationId="{35687254-75A8-3D93-A988-32C7B33F1C6E}"/>
          </ac:spMkLst>
        </pc:spChg>
        <pc:picChg chg="add mod">
          <ac:chgData name="Takaaki Masaki" userId="56a88eee-ec65-40f9-8642-be59fd24ba9b" providerId="ADAL" clId="{D86106AD-A8C6-44F3-B0B8-3C11C3663297}" dt="2024-04-18T05:39:29.246" v="100" actId="1076"/>
          <ac:picMkLst>
            <pc:docMk/>
            <pc:sldMk cId="586605969" sldId="414"/>
            <ac:picMk id="1026" creationId="{79931B09-BCC4-DA74-8F8B-F3E466D50146}"/>
          </ac:picMkLst>
        </pc:picChg>
        <pc:picChg chg="add mod">
          <ac:chgData name="Takaaki Masaki" userId="56a88eee-ec65-40f9-8642-be59fd24ba9b" providerId="ADAL" clId="{D86106AD-A8C6-44F3-B0B8-3C11C3663297}" dt="2024-04-18T05:39:58.926" v="103" actId="1076"/>
          <ac:picMkLst>
            <pc:docMk/>
            <pc:sldMk cId="586605969" sldId="414"/>
            <ac:picMk id="1028" creationId="{485FE8E6-BBBE-A3A8-9EDD-A055CECEAD0E}"/>
          </ac:picMkLst>
        </pc:picChg>
      </pc:sldChg>
      <pc:sldChg chg="new del">
        <pc:chgData name="Takaaki Masaki" userId="56a88eee-ec65-40f9-8642-be59fd24ba9b" providerId="ADAL" clId="{D86106AD-A8C6-44F3-B0B8-3C11C3663297}" dt="2024-04-18T05:37:26.002" v="70" actId="680"/>
        <pc:sldMkLst>
          <pc:docMk/>
          <pc:sldMk cId="3498823495" sldId="414"/>
        </pc:sldMkLst>
      </pc:sldChg>
      <pc:sldChg chg="new del">
        <pc:chgData name="Takaaki Masaki" userId="56a88eee-ec65-40f9-8642-be59fd24ba9b" providerId="ADAL" clId="{D86106AD-A8C6-44F3-B0B8-3C11C3663297}" dt="2024-04-18T05:37:30.376" v="72" actId="47"/>
        <pc:sldMkLst>
          <pc:docMk/>
          <pc:sldMk cId="3892177225" sldId="414"/>
        </pc:sldMkLst>
      </pc:sldChg>
      <pc:sldChg chg="addSp delSp modSp new mod">
        <pc:chgData name="Takaaki Masaki" userId="56a88eee-ec65-40f9-8642-be59fd24ba9b" providerId="ADAL" clId="{D86106AD-A8C6-44F3-B0B8-3C11C3663297}" dt="2024-04-18T05:42:20.428" v="197" actId="113"/>
        <pc:sldMkLst>
          <pc:docMk/>
          <pc:sldMk cId="3965974336" sldId="415"/>
        </pc:sldMkLst>
        <pc:spChg chg="mod">
          <ac:chgData name="Takaaki Masaki" userId="56a88eee-ec65-40f9-8642-be59fd24ba9b" providerId="ADAL" clId="{D86106AD-A8C6-44F3-B0B8-3C11C3663297}" dt="2024-04-18T05:40:25.148" v="159" actId="20577"/>
          <ac:spMkLst>
            <pc:docMk/>
            <pc:sldMk cId="3965974336" sldId="415"/>
            <ac:spMk id="2" creationId="{DC413C1A-F381-CCD3-5DA3-06F2B96FA777}"/>
          </ac:spMkLst>
        </pc:spChg>
        <pc:spChg chg="del mod">
          <ac:chgData name="Takaaki Masaki" userId="56a88eee-ec65-40f9-8642-be59fd24ba9b" providerId="ADAL" clId="{D86106AD-A8C6-44F3-B0B8-3C11C3663297}" dt="2024-04-18T05:41:35.126" v="184" actId="478"/>
          <ac:spMkLst>
            <pc:docMk/>
            <pc:sldMk cId="3965974336" sldId="415"/>
            <ac:spMk id="3" creationId="{03401BCD-1AA1-0BCB-0FB3-57693C947727}"/>
          </ac:spMkLst>
        </pc:spChg>
        <pc:spChg chg="add del mod">
          <ac:chgData name="Takaaki Masaki" userId="56a88eee-ec65-40f9-8642-be59fd24ba9b" providerId="ADAL" clId="{D86106AD-A8C6-44F3-B0B8-3C11C3663297}" dt="2024-04-18T05:41:41.881" v="186" actId="478"/>
          <ac:spMkLst>
            <pc:docMk/>
            <pc:sldMk cId="3965974336" sldId="415"/>
            <ac:spMk id="7" creationId="{C74D9521-2532-A3D8-6381-1087AC47215C}"/>
          </ac:spMkLst>
        </pc:spChg>
        <pc:spChg chg="add mod">
          <ac:chgData name="Takaaki Masaki" userId="56a88eee-ec65-40f9-8642-be59fd24ba9b" providerId="ADAL" clId="{D86106AD-A8C6-44F3-B0B8-3C11C3663297}" dt="2024-04-18T05:42:20.428" v="197" actId="113"/>
          <ac:spMkLst>
            <pc:docMk/>
            <pc:sldMk cId="3965974336" sldId="415"/>
            <ac:spMk id="8" creationId="{F8DB38BF-0556-E3A2-26AB-444FB4D7BB42}"/>
          </ac:spMkLst>
        </pc:spChg>
      </pc:sldChg>
      <pc:sldMasterChg chg="delSldLayout">
        <pc:chgData name="Takaaki Masaki" userId="56a88eee-ec65-40f9-8642-be59fd24ba9b" providerId="ADAL" clId="{D86106AD-A8C6-44F3-B0B8-3C11C3663297}" dt="2024-04-18T05:36:26.031" v="58" actId="47"/>
        <pc:sldMasterMkLst>
          <pc:docMk/>
          <pc:sldMasterMk cId="0" sldId="2147485197"/>
        </pc:sldMasterMkLst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693192986" sldId="2147485529"/>
          </pc:sldLayoutMkLst>
        </pc:sldLayoutChg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406895505" sldId="2147485530"/>
          </pc:sldLayoutMkLst>
        </pc:sldLayoutChg>
      </pc:sldMaster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4/21/2024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76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93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21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57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85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22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77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56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95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49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  <p:sldLayoutId id="2147485524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handson.R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settlement.emergency.copernicus.eu/download.php?ds=pop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psg.io/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code.R" TargetMode="Externa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6" y="2171700"/>
            <a:ext cx="6971806" cy="84025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Day 2: Advanced Topics in GIS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22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10</a:t>
            </a:fld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785D1-25D9-8245-9DA8-B3BA978307CE}"/>
              </a:ext>
            </a:extLst>
          </p:cNvPr>
          <p:cNvSpPr txBox="1"/>
          <p:nvPr/>
        </p:nvSpPr>
        <p:spPr>
          <a:xfrm>
            <a:off x="3246550" y="1537069"/>
            <a:ext cx="2420856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Precision in raster data</a:t>
            </a:r>
          </a:p>
        </p:txBody>
      </p:sp>
      <p:pic>
        <p:nvPicPr>
          <p:cNvPr id="6" name="Picture 5" descr="A picture containing tree&#10;&#10;Description automatically generated">
            <a:extLst>
              <a:ext uri="{FF2B5EF4-FFF2-40B4-BE49-F238E27FC236}">
                <a16:creationId xmlns:a16="http://schemas.microsoft.com/office/drawing/2014/main" id="{3FEE6BFA-BA56-2247-A852-8F6CDA66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608"/>
            <a:ext cx="9144000" cy="30055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E7E802-A695-A14B-A652-CF1F650CE83F}"/>
              </a:ext>
            </a:extLst>
          </p:cNvPr>
          <p:cNvCxnSpPr>
            <a:cxnSpLocks/>
          </p:cNvCxnSpPr>
          <p:nvPr/>
        </p:nvCxnSpPr>
        <p:spPr bwMode="auto">
          <a:xfrm>
            <a:off x="52571" y="2461035"/>
            <a:ext cx="903885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879A2B5-BC95-2241-8DB6-026988020C38}"/>
              </a:ext>
            </a:extLst>
          </p:cNvPr>
          <p:cNvSpPr txBox="1">
            <a:spLocks/>
          </p:cNvSpPr>
          <p:nvPr/>
        </p:nvSpPr>
        <p:spPr>
          <a:xfrm>
            <a:off x="0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Higher resolution + precision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E8987E-CB50-E040-9A29-96A5CDDC05A5}"/>
              </a:ext>
            </a:extLst>
          </p:cNvPr>
          <p:cNvSpPr txBox="1">
            <a:spLocks/>
          </p:cNvSpPr>
          <p:nvPr/>
        </p:nvSpPr>
        <p:spPr>
          <a:xfrm>
            <a:off x="6056243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Lower resolution + precision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1FA181-5470-4639-A1EF-1F4E9D3F35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4011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11</a:t>
            </a:fld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A5DD93-A1AF-5746-972E-49A4319FA09D}"/>
              </a:ext>
            </a:extLst>
          </p:cNvPr>
          <p:cNvSpPr txBox="1">
            <a:spLocks/>
          </p:cNvSpPr>
          <p:nvPr/>
        </p:nvSpPr>
        <p:spPr>
          <a:xfrm>
            <a:off x="0" y="1384587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Positional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location of schools </a:t>
            </a:r>
            <a:endParaRPr lang="en-JP" sz="1800" b="0" kern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51D439-10BE-E943-865B-904BB9B0F698}"/>
              </a:ext>
            </a:extLst>
          </p:cNvPr>
          <p:cNvSpPr txBox="1">
            <a:spLocks/>
          </p:cNvSpPr>
          <p:nvPr/>
        </p:nvSpPr>
        <p:spPr>
          <a:xfrm>
            <a:off x="3132138" y="1384587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Attribute accuracy 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type of land cover</a:t>
            </a:r>
            <a:endParaRPr lang="en-JP" sz="1800" b="0" kern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A73574-BA7B-F048-BB3C-79C26945A8BF}"/>
              </a:ext>
            </a:extLst>
          </p:cNvPr>
          <p:cNvSpPr txBox="1">
            <a:spLocks/>
          </p:cNvSpPr>
          <p:nvPr/>
        </p:nvSpPr>
        <p:spPr>
          <a:xfrm>
            <a:off x="6011863" y="1384587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Temporal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year of population statistics</a:t>
            </a:r>
            <a:endParaRPr lang="en-JP" sz="1800" b="0" kern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D186C8D-CD10-3040-94FB-61A3FEB9D4D8}"/>
              </a:ext>
            </a:extLst>
          </p:cNvPr>
          <p:cNvSpPr txBox="1">
            <a:spLocks/>
          </p:cNvSpPr>
          <p:nvPr/>
        </p:nvSpPr>
        <p:spPr>
          <a:xfrm>
            <a:off x="0" y="3968750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Lineage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metadata of how the population data is collected</a:t>
            </a:r>
            <a:endParaRPr lang="en-JP" sz="1800" b="0" kern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7AE6E9-06D3-FB43-A5BA-69474ABEA7D5}"/>
              </a:ext>
            </a:extLst>
          </p:cNvPr>
          <p:cNvSpPr txBox="1">
            <a:spLocks/>
          </p:cNvSpPr>
          <p:nvPr/>
        </p:nvSpPr>
        <p:spPr>
          <a:xfrm>
            <a:off x="3132138" y="3968750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Completeness</a:t>
            </a:r>
          </a:p>
          <a:p>
            <a:pPr marL="0" indent="0">
              <a:lnSpc>
                <a:spcPct val="100000"/>
              </a:lnSpc>
            </a:pPr>
            <a:r>
              <a:rPr lang="en-JP" sz="1800" b="0" kern="0"/>
              <a:t>Example: availability of economic data in all regions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4963EE-BED6-0F47-BE8C-CF7269D56B40}"/>
              </a:ext>
            </a:extLst>
          </p:cNvPr>
          <p:cNvSpPr txBox="1">
            <a:spLocks/>
          </p:cNvSpPr>
          <p:nvPr/>
        </p:nvSpPr>
        <p:spPr>
          <a:xfrm>
            <a:off x="6011863" y="3968750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Logical consistency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Consistency among population, area, and population density</a:t>
            </a:r>
            <a:endParaRPr lang="en-JP" sz="1800" b="0" kern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3768524-9239-FF48-9611-C42710CC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2457713"/>
            <a:ext cx="1440000" cy="1314474"/>
          </a:xfrm>
          <a:prstGeom prst="rect">
            <a:avLst/>
          </a:prstGeom>
        </p:spPr>
      </p:pic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54B1CEE-4795-7341-89AE-A53424929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48" y="2507259"/>
            <a:ext cx="2520000" cy="1264928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549DB525-90E9-C743-BF3F-84A6449C2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2842000"/>
            <a:ext cx="1440000" cy="8594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20109A-1F0C-E547-A644-2A36EDBCAD14}"/>
              </a:ext>
            </a:extLst>
          </p:cNvPr>
          <p:cNvSpPr txBox="1"/>
          <p:nvPr/>
        </p:nvSpPr>
        <p:spPr>
          <a:xfrm>
            <a:off x="6757834" y="2526692"/>
            <a:ext cx="1640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Year: 2020 </a:t>
            </a:r>
            <a:r>
              <a:rPr lang="en-US" sz="1100" b="0" strike="sngStrike" kern="0" dirty="0">
                <a:solidFill>
                  <a:srgbClr val="595959"/>
                </a:solidFill>
                <a:latin typeface="+mn-lt"/>
              </a:rPr>
              <a:t>Year: 2015</a:t>
            </a: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 </a:t>
            </a:r>
            <a:endParaRPr lang="en-JP" sz="1100" b="0" kern="0">
              <a:solidFill>
                <a:srgbClr val="595959"/>
              </a:solidFill>
              <a:latin typeface="+mn-lt"/>
            </a:endParaRPr>
          </a:p>
        </p:txBody>
      </p:sp>
      <p:pic>
        <p:nvPicPr>
          <p:cNvPr id="25" name="Picture 24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ABEA64FF-1E14-DD46-B894-4F6B56F9B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5319986"/>
            <a:ext cx="1440000" cy="1036364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F309D655-1F27-F840-B8FE-9BE6D9161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48" y="5276350"/>
            <a:ext cx="1080000" cy="10800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8BF7E4B-A168-1C41-A6C4-F09759E8E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5227056"/>
            <a:ext cx="1440000" cy="14400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D2AD53-D1C3-B046-BC21-59AD5A048F72}"/>
              </a:ext>
            </a:extLst>
          </p:cNvPr>
          <p:cNvCxnSpPr>
            <a:cxnSpLocks/>
          </p:cNvCxnSpPr>
          <p:nvPr/>
        </p:nvCxnSpPr>
        <p:spPr bwMode="auto">
          <a:xfrm>
            <a:off x="525600" y="3968750"/>
            <a:ext cx="8433299" cy="0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827F51-8158-8D42-8137-D83B270BBFB8}"/>
              </a:ext>
            </a:extLst>
          </p:cNvPr>
          <p:cNvCxnSpPr>
            <a:cxnSpLocks/>
          </p:cNvCxnSpPr>
          <p:nvPr/>
        </p:nvCxnSpPr>
        <p:spPr bwMode="auto">
          <a:xfrm>
            <a:off x="3132138" y="1553864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557B12-6DB7-CB40-82F4-26D300B0FD92}"/>
              </a:ext>
            </a:extLst>
          </p:cNvPr>
          <p:cNvCxnSpPr>
            <a:cxnSpLocks/>
          </p:cNvCxnSpPr>
          <p:nvPr/>
        </p:nvCxnSpPr>
        <p:spPr bwMode="auto">
          <a:xfrm>
            <a:off x="6011863" y="1555200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CB188-2471-4ED8-969B-84D3E8E37D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71980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12</a:t>
            </a:fld>
            <a:endParaRPr lang="en-US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4F0C8F-C955-1944-A577-D6DF9F25E179}"/>
              </a:ext>
            </a:extLst>
          </p:cNvPr>
          <p:cNvSpPr txBox="1"/>
          <p:nvPr/>
        </p:nvSpPr>
        <p:spPr>
          <a:xfrm>
            <a:off x="3381072" y="1991032"/>
            <a:ext cx="3328155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 clean-up procedure</a:t>
            </a:r>
            <a:endParaRPr lang="en-JP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B4D6BB-084C-274D-8535-DBA6BE0D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" y="1872386"/>
            <a:ext cx="7200000" cy="435555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B893-F4CB-4ED1-8CA5-18456EDD84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01099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DE4E-CBFC-C9A1-CB76-1BCA5EB0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invalid geometry: </a:t>
            </a:r>
            <a:r>
              <a:rPr lang="en-US" dirty="0" err="1"/>
              <a:t>st_make_valid</a:t>
            </a:r>
            <a:r>
              <a:rPr lang="en-US" dirty="0"/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9212CB-1422-AAB0-8BCE-0D164E5E9C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1975" y="1692723"/>
            <a:ext cx="3003070" cy="17975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80B6A-7E4D-F29A-37FB-183A7ACD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459B9-5035-AD77-E63E-32D4A741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7DE514-B386-5410-A5CA-8B1CEDC7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298" y="1562095"/>
            <a:ext cx="3434179" cy="2130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18CA4-3FD5-9A58-F14F-5EF8692A6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444" y="3728807"/>
            <a:ext cx="423921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correct geometry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205168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</p:txBody>
      </p:sp>
    </p:spTree>
    <p:extLst>
      <p:ext uri="{BB962C8B-B14F-4D97-AF65-F5344CB8AC3E}">
        <p14:creationId xmlns:p14="http://schemas.microsoft.com/office/powerpoint/2010/main" val="269113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/>
              <a:t>st_join</a:t>
            </a:r>
            <a:r>
              <a:rPr lang="en-US" sz="2000" b="0" dirty="0"/>
              <a:t>(</a:t>
            </a:r>
            <a:r>
              <a:rPr lang="en-US" sz="2000" b="0" dirty="0" err="1"/>
              <a:t>x,y</a:t>
            </a:r>
            <a:r>
              <a:rPr lang="en-US" sz="2000" b="0" dirty="0"/>
              <a:t>): spatially joint y’s attributes to x</a:t>
            </a:r>
          </a:p>
          <a:p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FFC9D-9F82-B32B-4383-58DAFA0B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1" y="2645116"/>
            <a:ext cx="2120869" cy="3211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83094-3132-1902-92DF-160ED2249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185" y="2772878"/>
            <a:ext cx="3200783" cy="3134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65B54-6AB9-7C59-E79F-2BCF8CF6E842}"/>
              </a:ext>
            </a:extLst>
          </p:cNvPr>
          <p:cNvCxnSpPr>
            <a:cxnSpLocks/>
          </p:cNvCxnSpPr>
          <p:nvPr/>
        </p:nvCxnSpPr>
        <p:spPr bwMode="auto">
          <a:xfrm>
            <a:off x="2408159" y="4422294"/>
            <a:ext cx="36802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D57295-C8E1-3671-388D-0FADCCEA8E07}"/>
              </a:ext>
            </a:extLst>
          </p:cNvPr>
          <p:cNvCxnSpPr>
            <a:cxnSpLocks/>
          </p:cNvCxnSpPr>
          <p:nvPr/>
        </p:nvCxnSpPr>
        <p:spPr bwMode="auto">
          <a:xfrm>
            <a:off x="6172391" y="4339928"/>
            <a:ext cx="36802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FD896-56B1-FA88-F7B6-5D82881B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09" y="2809512"/>
            <a:ext cx="3101891" cy="30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C2D911-EDD3-397F-9E31-92CD13C3F5C5}"/>
              </a:ext>
            </a:extLst>
          </p:cNvPr>
          <p:cNvSpPr txBox="1">
            <a:spLocks/>
          </p:cNvSpPr>
          <p:nvPr/>
        </p:nvSpPr>
        <p:spPr bwMode="auto">
          <a:xfrm>
            <a:off x="347414" y="974263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 err="1"/>
              <a:t>st_area</a:t>
            </a:r>
            <a:r>
              <a:rPr lang="en-US" kern="0" dirty="0"/>
              <a:t>(x): calculate area of x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AE122A9-7720-28CA-FFEB-B53B6A3F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14" y="2634480"/>
            <a:ext cx="3446703" cy="34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8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178862-A029-8DBD-CCCB-4E0897C40338}"/>
              </a:ext>
            </a:extLst>
          </p:cNvPr>
          <p:cNvSpPr txBox="1">
            <a:spLocks/>
          </p:cNvSpPr>
          <p:nvPr/>
        </p:nvSpPr>
        <p:spPr bwMode="auto">
          <a:xfrm>
            <a:off x="184954" y="1482047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 err="1"/>
              <a:t>st_distance</a:t>
            </a:r>
            <a:r>
              <a:rPr lang="en-US" kern="0" dirty="0"/>
              <a:t>(x, y): calculate distance between pairs of objects x and y</a:t>
            </a:r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91E46B37-B437-87B1-40C7-8B73B134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6" y="3028273"/>
            <a:ext cx="4226688" cy="336760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A3F174C-8513-62DF-E1AF-E4588731D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11"/>
          <a:stretch/>
        </p:blipFill>
        <p:spPr bwMode="auto">
          <a:xfrm>
            <a:off x="299033" y="3028272"/>
            <a:ext cx="3338623" cy="336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9523E-1A9E-1ACF-9B29-967BF09EA5DD}"/>
              </a:ext>
            </a:extLst>
          </p:cNvPr>
          <p:cNvCxnSpPr>
            <a:cxnSpLocks/>
          </p:cNvCxnSpPr>
          <p:nvPr/>
        </p:nvCxnSpPr>
        <p:spPr bwMode="auto">
          <a:xfrm>
            <a:off x="3756194" y="4874572"/>
            <a:ext cx="64858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2184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1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pic>
        <p:nvPicPr>
          <p:cNvPr id="1026" name="Picture 2" descr="Remote Sensing . GIS . Maps : Vector Data Vs. Raster Data">
            <a:extLst>
              <a:ext uri="{FF2B5EF4-FFF2-40B4-BE49-F238E27FC236}">
                <a16:creationId xmlns:a16="http://schemas.microsoft.com/office/drawing/2014/main" id="{79931B09-BCC4-DA74-8F8B-F3E466D5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0" y="1814804"/>
            <a:ext cx="44965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graphic Data Structure: Vector Data and Raster Data - Pan Geography">
            <a:extLst>
              <a:ext uri="{FF2B5EF4-FFF2-40B4-BE49-F238E27FC236}">
                <a16:creationId xmlns:a16="http://schemas.microsoft.com/office/drawing/2014/main" id="{485FE8E6-BBBE-A3A8-9EDD-A055CECE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84" y="1814804"/>
            <a:ext cx="4017174" cy="32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041B1F-CA7E-9BA9-04AA-7814C434918C}"/>
              </a:ext>
            </a:extLst>
          </p:cNvPr>
          <p:cNvSpPr txBox="1">
            <a:spLocks/>
          </p:cNvSpPr>
          <p:nvPr/>
        </p:nvSpPr>
        <p:spPr bwMode="auto">
          <a:xfrm>
            <a:off x="379311" y="900341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st_length(x): calculate the length of x</a:t>
            </a:r>
            <a:endParaRPr lang="en-US" kern="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824DEC7-A177-C1B6-96A5-BF3CE0ED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1" y="2473876"/>
            <a:ext cx="4060697" cy="40723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4B8FE0-132F-3E9F-9138-241AD3194744}"/>
              </a:ext>
            </a:extLst>
          </p:cNvPr>
          <p:cNvCxnSpPr>
            <a:cxnSpLocks/>
          </p:cNvCxnSpPr>
          <p:nvPr/>
        </p:nvCxnSpPr>
        <p:spPr bwMode="auto">
          <a:xfrm>
            <a:off x="4054006" y="4616972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626FC-333C-2482-9F97-4BF0AFC25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62" y="2810209"/>
            <a:ext cx="3423472" cy="33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1E959D-D38E-E4B6-A8C3-B0DF5B2CADD0}"/>
              </a:ext>
            </a:extLst>
          </p:cNvPr>
          <p:cNvSpPr txBox="1">
            <a:spLocks/>
          </p:cNvSpPr>
          <p:nvPr/>
        </p:nvSpPr>
        <p:spPr bwMode="auto">
          <a:xfrm>
            <a:off x="347414" y="1058333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st_intersections(x, y): </a:t>
            </a:r>
            <a:r>
              <a:rPr lang="en-US" kern="0">
                <a:solidFill>
                  <a:srgbClr val="002110"/>
                </a:solidFill>
                <a:latin typeface="Google Sans"/>
              </a:rPr>
              <a:t>returns a geometry for the intersection of two geometries x and y</a:t>
            </a:r>
            <a:endParaRPr lang="en-US" kern="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93BBD3D-04A0-A9B5-EA3B-B77B0585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4" y="2631868"/>
            <a:ext cx="4060697" cy="40723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7C093-AF7F-68CE-9F28-4044462AC36C}"/>
              </a:ext>
            </a:extLst>
          </p:cNvPr>
          <p:cNvCxnSpPr>
            <a:cxnSpLocks/>
          </p:cNvCxnSpPr>
          <p:nvPr/>
        </p:nvCxnSpPr>
        <p:spPr bwMode="auto">
          <a:xfrm>
            <a:off x="4022109" y="4774964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B09253A-57DD-9BA5-B795-48D9DEBC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92" y="3112619"/>
            <a:ext cx="308653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5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54905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</a:p>
        </p:txBody>
      </p:sp>
    </p:spTree>
    <p:extLst>
      <p:ext uri="{BB962C8B-B14F-4D97-AF65-F5344CB8AC3E}">
        <p14:creationId xmlns:p14="http://schemas.microsoft.com/office/powerpoint/2010/main" val="122070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aggregate(x, fact = </a:t>
            </a:r>
            <a:r>
              <a:rPr lang="en-US" dirty="0">
                <a:highlight>
                  <a:srgbClr val="FFFF00"/>
                </a:highlight>
              </a:rPr>
              <a:t>n</a:t>
            </a:r>
            <a:r>
              <a:rPr lang="en-US" dirty="0"/>
              <a:t>, fun = </a:t>
            </a:r>
            <a:r>
              <a:rPr lang="en-US" dirty="0">
                <a:highlight>
                  <a:srgbClr val="FFFF00"/>
                </a:highlight>
              </a:rPr>
              <a:t>FUN</a:t>
            </a:r>
            <a:r>
              <a:rPr lang="en-US" dirty="0"/>
              <a:t>): aggregate x by the factor of </a:t>
            </a:r>
            <a:r>
              <a:rPr lang="en-US" dirty="0">
                <a:highlight>
                  <a:srgbClr val="FFFF00"/>
                </a:highlight>
              </a:rPr>
              <a:t>n </a:t>
            </a:r>
            <a:r>
              <a:rPr lang="en-US" dirty="0"/>
              <a:t>by calculating </a:t>
            </a:r>
            <a:r>
              <a:rPr lang="en-US" dirty="0">
                <a:highlight>
                  <a:srgbClr val="FFFF00"/>
                </a:highlight>
              </a:rPr>
              <a:t>FUN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CC114-F1A7-D7A6-56D4-DE81FBAF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0431"/>
            <a:ext cx="3906680" cy="34004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073191" y="407141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F7F9BE-8E28-63FD-2453-E84BC4EC5CA6}"/>
              </a:ext>
            </a:extLst>
          </p:cNvPr>
          <p:cNvSpPr txBox="1"/>
          <p:nvPr/>
        </p:nvSpPr>
        <p:spPr>
          <a:xfrm>
            <a:off x="2572068" y="2469293"/>
            <a:ext cx="3818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aggregate(pop, fact=10, fun=“sum”)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2AC9E3-B547-CE61-1E5B-43AA092A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15" y="2840431"/>
            <a:ext cx="4190088" cy="34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28759" y="1358102"/>
            <a:ext cx="8305292" cy="6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crop(x, y): crops an sf object x to an extent of 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273278" y="4050153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8D6C4-3EE5-2364-F822-CAF85DDE89BC}"/>
              </a:ext>
            </a:extLst>
          </p:cNvPr>
          <p:cNvSpPr txBox="1"/>
          <p:nvPr/>
        </p:nvSpPr>
        <p:spPr>
          <a:xfrm>
            <a:off x="3463281" y="244940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crop(pop_10, </a:t>
            </a:r>
            <a:r>
              <a:rPr lang="en-US" dirty="0" err="1"/>
              <a:t>dar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6F094-2DDF-CFAA-6B92-28E7529E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0" y="2855612"/>
            <a:ext cx="4190088" cy="3433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77AC9-ECD0-09BF-F487-F7907369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705" y="2889439"/>
            <a:ext cx="3839287" cy="34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2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56934" y="1345274"/>
            <a:ext cx="8305292" cy="6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mask(x, y): masks x by the boundary of 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273278" y="4050153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78E0D6-E83A-BD40-80B7-7ED57971D80F}"/>
              </a:ext>
            </a:extLst>
          </p:cNvPr>
          <p:cNvSpPr txBox="1"/>
          <p:nvPr/>
        </p:nvSpPr>
        <p:spPr>
          <a:xfrm>
            <a:off x="3698875" y="2385648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mask(pop, </a:t>
            </a:r>
            <a:r>
              <a:rPr lang="en-US" dirty="0" err="1"/>
              <a:t>dar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9DD0F8-5A91-62DF-4341-355AA707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9" y="2823734"/>
            <a:ext cx="3839287" cy="3433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6E32EA-13A5-B343-3F54-734B139C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88" y="2833561"/>
            <a:ext cx="3839288" cy="34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2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28759" y="1358101"/>
            <a:ext cx="8305292" cy="106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app(x, fun, ...): apply fun to x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358339" y="4060785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081A-F13F-AC82-FF39-9B450E53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62719"/>
            <a:ext cx="3712532" cy="3055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77413B-43B9-ECE9-244B-B80783A27E00}"/>
              </a:ext>
            </a:extLst>
          </p:cNvPr>
          <p:cNvSpPr txBox="1"/>
          <p:nvPr/>
        </p:nvSpPr>
        <p:spPr>
          <a:xfrm>
            <a:off x="1993386" y="2375592"/>
            <a:ext cx="5915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terra::app(pop, fun=function(x) </a:t>
            </a:r>
            <a:r>
              <a:rPr lang="en-US" dirty="0" err="1"/>
              <a:t>ifelse</a:t>
            </a:r>
            <a:r>
              <a:rPr lang="en-US" dirty="0"/>
              <a:t>(x&gt;=5000, 0, 1))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1B6D03-0A50-CA64-2FBD-D297B5E4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114" y="2914422"/>
            <a:ext cx="3436849" cy="303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2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resample(</a:t>
            </a:r>
            <a:r>
              <a:rPr lang="en-US" dirty="0" err="1"/>
              <a:t>x,y</a:t>
            </a:r>
            <a:r>
              <a:rPr lang="en-US" dirty="0"/>
              <a:t>): transfers values between </a:t>
            </a:r>
            <a:r>
              <a:rPr lang="en-US" dirty="0" err="1"/>
              <a:t>SpatRaster</a:t>
            </a:r>
            <a:r>
              <a:rPr lang="en-US" dirty="0"/>
              <a:t> objects that do not align (have a different origin and/or resolution)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8E829-E123-BE45-C220-20879DBA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572429"/>
            <a:ext cx="5915025" cy="33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5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resample(</a:t>
            </a:r>
            <a:r>
              <a:rPr lang="en-US" dirty="0" err="1"/>
              <a:t>x,y</a:t>
            </a:r>
            <a:r>
              <a:rPr lang="en-US" dirty="0"/>
              <a:t>): transfers values between </a:t>
            </a:r>
            <a:r>
              <a:rPr lang="en-US" dirty="0" err="1"/>
              <a:t>SpatRaster</a:t>
            </a:r>
            <a:r>
              <a:rPr lang="en-US" dirty="0"/>
              <a:t> objects that do not align (have a different origin and/or resolution)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3C91E-4216-13BC-D681-9285066F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" y="2786501"/>
            <a:ext cx="2604432" cy="2719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74794-8718-730F-B292-F3538B96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866" y="2786501"/>
            <a:ext cx="2842413" cy="2719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65344A-3CCA-92CA-C02C-1C19282EE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428" y="2786501"/>
            <a:ext cx="2849228" cy="2719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67528C-D71A-DFAE-DB9E-2C4B6930E1A1}"/>
              </a:ext>
            </a:extLst>
          </p:cNvPr>
          <p:cNvSpPr txBox="1"/>
          <p:nvPr/>
        </p:nvSpPr>
        <p:spPr>
          <a:xfrm>
            <a:off x="866029" y="2555735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if rural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51774-657E-54EF-BB5D-E495DBD2F9F6}"/>
              </a:ext>
            </a:extLst>
          </p:cNvPr>
          <p:cNvSpPr txBox="1"/>
          <p:nvPr/>
        </p:nvSpPr>
        <p:spPr>
          <a:xfrm>
            <a:off x="3698875" y="2586480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F5D5C-6E77-4D00-A8A4-C0F11CE0B65A}"/>
              </a:ext>
            </a:extLst>
          </p:cNvPr>
          <p:cNvSpPr txBox="1"/>
          <p:nvPr/>
        </p:nvSpPr>
        <p:spPr>
          <a:xfrm>
            <a:off x="6559869" y="2586480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in rural</a:t>
            </a:r>
          </a:p>
        </p:txBody>
      </p:sp>
    </p:spTree>
    <p:extLst>
      <p:ext uri="{BB962C8B-B14F-4D97-AF65-F5344CB8AC3E}">
        <p14:creationId xmlns:p14="http://schemas.microsoft.com/office/powerpoint/2010/main" val="10905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446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Hands-on exercise: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Combining raster and vector data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>
                <a:latin typeface="Calibri" panose="020F0502020204030204" pitchFamily="34" charset="0"/>
                <a:ea typeface="Calibri" panose="020F0502020204030204" pitchFamily="34" charset="0"/>
              </a:rPr>
              <a:t>Data visualization</a:t>
            </a:r>
            <a:endParaRPr lang="en-US" sz="2400" b="0" kern="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1495026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do a hands-on exercise to recap what’s covered today!</a:t>
            </a:r>
          </a:p>
        </p:txBody>
      </p:sp>
    </p:spTree>
    <p:extLst>
      <p:ext uri="{BB962C8B-B14F-4D97-AF65-F5344CB8AC3E}">
        <p14:creationId xmlns:p14="http://schemas.microsoft.com/office/powerpoint/2010/main" val="2862584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26" y="2518542"/>
            <a:ext cx="2714762" cy="1031875"/>
          </a:xfrm>
        </p:spPr>
        <p:txBody>
          <a:bodyPr/>
          <a:lstStyle/>
          <a:p>
            <a:r>
              <a:rPr lang="en-US" dirty="0">
                <a:hlinkClick r:id="rId2"/>
              </a:rPr>
              <a:t>2-handson.R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5877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1562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It’s important to know the Coordinate Reference System (CRS) of spatial data whether it’s vector or raster data!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CRS provide a standardized way of describing locations, chosen depending on when the data was collected, the geographic extent of the data, the purpose of the data,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WGS84 (EPSG:4326) is commonly used by organizations that provide GIS data for the entire globe or many countries (CRS used by Google Earth)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But some datasets do not use WGS84, like data from </a:t>
            </a:r>
            <a:r>
              <a:rPr lang="en-US" sz="2000" b="0" dirty="0">
                <a:hlinkClick r:id="rId2"/>
              </a:rPr>
              <a:t>Global Human Settlement Layer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25149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Use EPSG codes to standardize projections within a project: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 particular CRS can be referenced by its EPSG code (i.e., epsg:4121).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The EPSG is a catalogue of CRS and Coordinate Transformations.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You can look up an appropriate EPSG code for your own country in </a:t>
            </a:r>
            <a:r>
              <a:rPr lang="en-US" sz="2000" b="0" dirty="0">
                <a:hlinkClick r:id="rId2"/>
              </a:rPr>
              <a:t>https://epsg.io/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For instance, when computing areas in km^2, you would need to reproject your data to UTM using EPSG code that’s appropriate for your analytical purpose.</a:t>
            </a:r>
          </a:p>
        </p:txBody>
      </p:sp>
    </p:spTree>
    <p:extLst>
      <p:ext uri="{BB962C8B-B14F-4D97-AF65-F5344CB8AC3E}">
        <p14:creationId xmlns:p14="http://schemas.microsoft.com/office/powerpoint/2010/main" val="297670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differences in CRS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29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B651A04F-8D15-B073-04AB-03CE0EBF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1" y="2918362"/>
            <a:ext cx="3935577" cy="3932767"/>
          </a:xfrm>
          <a:prstGeom prst="rect">
            <a:avLst/>
          </a:prstGeom>
        </p:spPr>
      </p:pic>
      <p:pic>
        <p:nvPicPr>
          <p:cNvPr id="10" name="Picture 9" descr="A purple map with green and blue lines&#10;&#10;Description automatically generated with medium confidence">
            <a:extLst>
              <a:ext uri="{FF2B5EF4-FFF2-40B4-BE49-F238E27FC236}">
                <a16:creationId xmlns:a16="http://schemas.microsoft.com/office/drawing/2014/main" id="{BCD72DDB-A3A0-A16B-7DE3-1A4A4881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2918362"/>
            <a:ext cx="3935577" cy="3835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07632-D4D1-EA2A-584D-73B1343B7EBB}"/>
              </a:ext>
            </a:extLst>
          </p:cNvPr>
          <p:cNvSpPr txBox="1"/>
          <p:nvPr/>
        </p:nvSpPr>
        <p:spPr>
          <a:xfrm>
            <a:off x="521208" y="1627632"/>
            <a:ext cx="83052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0E00"/>
                </a:solidFill>
                <a:effectLst/>
                <a:latin typeface="Google Sans"/>
              </a:rPr>
              <a:t>Zonal statistics is a term for raster values that are summarized over polygonal areas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Example: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4C157D-6918-1B59-FBF2-923D7F4A15AA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7456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 (link)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CBCDD-CA8F-C445-613A-86BDB0FAC944}"/>
              </a:ext>
            </a:extLst>
          </p:cNvPr>
          <p:cNvSpPr txBox="1"/>
          <p:nvPr/>
        </p:nvSpPr>
        <p:spPr>
          <a:xfrm>
            <a:off x="195183" y="1616529"/>
            <a:ext cx="8623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exactextractr</a:t>
            </a:r>
            <a:r>
              <a:rPr lang="en-US" b="0" dirty="0"/>
              <a:t> is an R package that quickly and accurately summarizes raster values over polygonal areas, commonly referred to as zonal statistics.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Unlike most zonal statistics implementations, it handles grid cells that are partially covered by a polygon.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Despite this, it performs faster than other packages for many real-world applications.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1DBDE-8E4B-4F74-0110-38A2C2C2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1" y="3186188"/>
            <a:ext cx="3170159" cy="31701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07B77C-DAC7-C741-A200-B1F040E8FFB4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FF8260-B93F-D336-2B9C-A97A7B8F1E72}"/>
              </a:ext>
            </a:extLst>
          </p:cNvPr>
          <p:cNvSpPr txBox="1"/>
          <p:nvPr/>
        </p:nvSpPr>
        <p:spPr>
          <a:xfrm>
            <a:off x="1779814" y="3889940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F2AE4-C1C6-61C3-EA82-F1BD50AB6176}"/>
              </a:ext>
            </a:extLst>
          </p:cNvPr>
          <p:cNvSpPr txBox="1"/>
          <p:nvPr/>
        </p:nvSpPr>
        <p:spPr>
          <a:xfrm>
            <a:off x="2859812" y="3889940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51FCC-0FB8-3D49-06E3-953C337ADEBE}"/>
              </a:ext>
            </a:extLst>
          </p:cNvPr>
          <p:cNvSpPr txBox="1"/>
          <p:nvPr/>
        </p:nvSpPr>
        <p:spPr>
          <a:xfrm>
            <a:off x="1659589" y="4902917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CC84C-CBEA-FB31-04C1-40D9A4CB47E8}"/>
              </a:ext>
            </a:extLst>
          </p:cNvPr>
          <p:cNvSpPr txBox="1"/>
          <p:nvPr/>
        </p:nvSpPr>
        <p:spPr>
          <a:xfrm>
            <a:off x="2862124" y="490291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A7011-DCC3-612E-A926-78D7666FC0AD}"/>
              </a:ext>
            </a:extLst>
          </p:cNvPr>
          <p:cNvSpPr txBox="1"/>
          <p:nvPr/>
        </p:nvSpPr>
        <p:spPr>
          <a:xfrm>
            <a:off x="5292018" y="5190210"/>
            <a:ext cx="3227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(0.5*1 + 0*2 + 1*3 + 0.25 * 4) / </a:t>
            </a:r>
          </a:p>
          <a:p>
            <a:r>
              <a:rPr lang="en-US" dirty="0"/>
              <a:t>(0.5 + 1 + 0.25) = 2.57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8C039-A715-394A-BA93-33BD8EEE58AD}"/>
              </a:ext>
            </a:extLst>
          </p:cNvPr>
          <p:cNvSpPr txBox="1"/>
          <p:nvPr/>
        </p:nvSpPr>
        <p:spPr>
          <a:xfrm>
            <a:off x="5257800" y="3429000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8789B-10CA-353F-76D6-9D09A0DA8E48}"/>
              </a:ext>
            </a:extLst>
          </p:cNvPr>
          <p:cNvSpPr txBox="1"/>
          <p:nvPr/>
        </p:nvSpPr>
        <p:spPr>
          <a:xfrm>
            <a:off x="5257800" y="4673668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7E4A97-551E-B186-C193-CF81EC10E199}"/>
              </a:ext>
            </a:extLst>
          </p:cNvPr>
          <p:cNvSpPr txBox="1"/>
          <p:nvPr/>
        </p:nvSpPr>
        <p:spPr>
          <a:xfrm>
            <a:off x="5292018" y="3884904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0.5*1 + 0*2 + 1*3 + 0.25 * 4 = 4.5</a:t>
            </a:r>
          </a:p>
        </p:txBody>
      </p:sp>
    </p:spTree>
    <p:extLst>
      <p:ext uri="{BB962C8B-B14F-4D97-AF65-F5344CB8AC3E}">
        <p14:creationId xmlns:p14="http://schemas.microsoft.com/office/powerpoint/2010/main" val="379297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12317</TotalTime>
  <Words>1308</Words>
  <Application>Microsoft Office PowerPoint</Application>
  <PresentationFormat>On-screen Show (4:3)</PresentationFormat>
  <Paragraphs>214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Google Sans</vt:lpstr>
      <vt:lpstr>Andes ExtraLight</vt:lpstr>
      <vt:lpstr>Arial</vt:lpstr>
      <vt:lpstr>Arial Bold</vt:lpstr>
      <vt:lpstr>Calibri</vt:lpstr>
      <vt:lpstr>Courier New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2: Advanced Topics in GIS</vt:lpstr>
      <vt:lpstr>Recap of what’s covered on Day 1</vt:lpstr>
      <vt:lpstr>Today’s Agenda</vt:lpstr>
      <vt:lpstr>Reprojection revisited</vt:lpstr>
      <vt:lpstr>Reprojection revisited</vt:lpstr>
      <vt:lpstr>Why does differences in CRS matter?</vt:lpstr>
      <vt:lpstr>Zonal Statistics</vt:lpstr>
      <vt:lpstr>Zonal Statistics: How do we do this in R (link)</vt:lpstr>
      <vt:lpstr>Zonal Statistics: How do we do this in R</vt:lpstr>
      <vt:lpstr>Data quality</vt:lpstr>
      <vt:lpstr>Data quality</vt:lpstr>
      <vt:lpstr>Data quality</vt:lpstr>
      <vt:lpstr>Data quality</vt:lpstr>
      <vt:lpstr>How to fix invalid geometry: st_make_valid()</vt:lpstr>
      <vt:lpstr>How to correct geometry issues</vt:lpstr>
      <vt:lpstr>Geometric operations with vector data</vt:lpstr>
      <vt:lpstr>Key functions in sf package</vt:lpstr>
      <vt:lpstr>Key functions in sf package</vt:lpstr>
      <vt:lpstr>Key functions in sf package</vt:lpstr>
      <vt:lpstr>Key functions in sf package</vt:lpstr>
      <vt:lpstr>Key functions in sf package</vt:lpstr>
      <vt:lpstr>Geometric operations with vector data</vt:lpstr>
      <vt:lpstr>Geometric operations with raster data</vt:lpstr>
      <vt:lpstr>Key functions in terra package</vt:lpstr>
      <vt:lpstr>Key functions in terra package</vt:lpstr>
      <vt:lpstr>Key functions in terra package</vt:lpstr>
      <vt:lpstr>Key functions in terra package</vt:lpstr>
      <vt:lpstr>Key functions in terra package</vt:lpstr>
      <vt:lpstr>Key functions in terra package</vt:lpstr>
      <vt:lpstr>Geometric operations with raster data</vt:lpstr>
      <vt:lpstr>Let’s do a hands-on exercise to recap what’s covered today!</vt:lpstr>
      <vt:lpstr>2-handson.R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11</cp:revision>
  <dcterms:created xsi:type="dcterms:W3CDTF">2021-02-18T16:05:50Z</dcterms:created>
  <dcterms:modified xsi:type="dcterms:W3CDTF">2024-04-21T11:15:07Z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